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1.xml" ContentType="application/vnd.openxmlformats-officedocument.presentationml.comment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98" r:id="rId2"/>
    <p:sldId id="284" r:id="rId3"/>
    <p:sldId id="288" r:id="rId4"/>
    <p:sldId id="279" r:id="rId5"/>
    <p:sldId id="274" r:id="rId6"/>
    <p:sldId id="292" r:id="rId7"/>
    <p:sldId id="297" r:id="rId8"/>
    <p:sldId id="289" r:id="rId9"/>
    <p:sldId id="302" r:id="rId10"/>
    <p:sldId id="291" r:id="rId11"/>
    <p:sldId id="287" r:id="rId12"/>
    <p:sldId id="272" r:id="rId13"/>
    <p:sldId id="273" r:id="rId14"/>
    <p:sldId id="275" r:id="rId15"/>
    <p:sldId id="276" r:id="rId16"/>
    <p:sldId id="286" r:id="rId17"/>
    <p:sldId id="301" r:id="rId18"/>
    <p:sldId id="259" r:id="rId19"/>
    <p:sldId id="300" r:id="rId20"/>
    <p:sldId id="257" r:id="rId21"/>
    <p:sldId id="293" r:id="rId22"/>
    <p:sldId id="296" r:id="rId23"/>
    <p:sldId id="294" r:id="rId24"/>
    <p:sldId id="277" r:id="rId25"/>
    <p:sldId id="290" r:id="rId26"/>
    <p:sldId id="283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s, Jeffrey Middleton" initials="RJM" lastIdx="15" clrIdx="0">
    <p:extLst>
      <p:ext uri="{19B8F6BF-5375-455C-9EA6-DF929625EA0E}">
        <p15:presenceInfo xmlns:p15="http://schemas.microsoft.com/office/powerpoint/2012/main" userId="Richards, Jeffrey Middlet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0.12083333333333335</c:v>
                </c:pt>
                <c:pt idx="4">
                  <c:v>0.11483333333333334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0.12525</c:v>
                </c:pt>
                <c:pt idx="4">
                  <c:v>0.10174999999999999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Total V2 for SARS-CoV-2 S and Related S Proteins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3932868968302038E-2"/>
          <c:y val="1.9954240013192067E-2"/>
          <c:w val="0.89196456692913384"/>
          <c:h val="0.80727666240672791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ProteinVas!$R$110:$R$122</c:f>
              <c:strCache>
                <c:ptCount val="13"/>
                <c:pt idx="0">
                  <c:v>Uncleaved Closed</c:v>
                </c:pt>
                <c:pt idx="1">
                  <c:v>Cleaved Closed</c:v>
                </c:pt>
                <c:pt idx="2">
                  <c:v>Cleaved Open</c:v>
                </c:pt>
                <c:pt idx="3">
                  <c:v>Cleaved Intermediate</c:v>
                </c:pt>
                <c:pt idx="4">
                  <c:v>UK Closed</c:v>
                </c:pt>
                <c:pt idx="5">
                  <c:v>UK Open</c:v>
                </c:pt>
                <c:pt idx="6">
                  <c:v>SA Closed</c:v>
                </c:pt>
                <c:pt idx="7">
                  <c:v>SA Open</c:v>
                </c:pt>
                <c:pt idx="8">
                  <c:v>D614G Closed</c:v>
                </c:pt>
                <c:pt idx="9">
                  <c:v>Brazil 3-Mutant Open</c:v>
                </c:pt>
                <c:pt idx="10">
                  <c:v>Brazilian Open</c:v>
                </c:pt>
                <c:pt idx="11">
                  <c:v>Hexapro Open</c:v>
                </c:pt>
                <c:pt idx="12">
                  <c:v>SARS-CoV Open</c:v>
                </c:pt>
              </c:strCache>
            </c:strRef>
          </c:cat>
          <c:val>
            <c:numRef>
              <c:f>ProteinVas!$S$110:$S$122</c:f>
              <c:numCache>
                <c:formatCode>General</c:formatCode>
                <c:ptCount val="13"/>
                <c:pt idx="0">
                  <c:v>0.111</c:v>
                </c:pt>
                <c:pt idx="1">
                  <c:v>9.7250000000000003E-2</c:v>
                </c:pt>
                <c:pt idx="2">
                  <c:v>0.12525</c:v>
                </c:pt>
                <c:pt idx="3">
                  <c:v>0.10174999999999999</c:v>
                </c:pt>
                <c:pt idx="4">
                  <c:v>1.6E-2</c:v>
                </c:pt>
                <c:pt idx="5">
                  <c:v>-1.1249999999999999E-3</c:v>
                </c:pt>
                <c:pt idx="6">
                  <c:v>3.749999999999999E-4</c:v>
                </c:pt>
                <c:pt idx="7">
                  <c:v>8.5000000000000006E-3</c:v>
                </c:pt>
                <c:pt idx="8">
                  <c:v>6.2500000000000003E-3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7.1250000000000003E-3</c:v>
                </c:pt>
                <c:pt idx="12">
                  <c:v>0.217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B5-4F25-B985-C5F50281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4"/>
        <c:axId val="366239535"/>
        <c:axId val="366232047"/>
      </c:barChart>
      <c:catAx>
        <c:axId val="366239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232047"/>
        <c:crosses val="autoZero"/>
        <c:auto val="1"/>
        <c:lblAlgn val="ctr"/>
        <c:lblOffset val="100"/>
        <c:noMultiLvlLbl val="0"/>
      </c:catAx>
      <c:valAx>
        <c:axId val="366232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V2 of Entire Chain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239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Total V2 for Wild SARS-CoV-2 S Proteins</a:t>
            </a:r>
          </a:p>
        </c:rich>
      </c:tx>
      <c:layout>
        <c:manualLayout>
          <c:xMode val="edge"/>
          <c:yMode val="edge"/>
          <c:x val="0.22992755064215517"/>
          <c:y val="4.72212164605670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553149606299214E-2"/>
          <c:y val="0.16827449851895493"/>
          <c:w val="0.88389129483814521"/>
          <c:h val="0.66986999586846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ProteinVas!$G$97</c:f>
              <c:strCache>
                <c:ptCount val="1"/>
                <c:pt idx="0">
                  <c:v>Uncleaved Closed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ProteinVas!$H$97</c:f>
              <c:numCache>
                <c:formatCode>General</c:formatCode>
                <c:ptCount val="1"/>
                <c:pt idx="0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A-4132-97EB-FDCBCBE8FE6D}"/>
            </c:ext>
          </c:extLst>
        </c:ser>
        <c:ser>
          <c:idx val="1"/>
          <c:order val="1"/>
          <c:tx>
            <c:strRef>
              <c:f>ProteinVas!$G$98</c:f>
              <c:strCache>
                <c:ptCount val="1"/>
                <c:pt idx="0">
                  <c:v>Cleaved Closed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ProteinVas!$H$98</c:f>
              <c:numCache>
                <c:formatCode>General</c:formatCode>
                <c:ptCount val="1"/>
                <c:pt idx="0">
                  <c:v>9.7250000000000003E-2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A-4132-97EB-FDCBCBE8FE6D}"/>
            </c:ext>
          </c:extLst>
        </c:ser>
        <c:ser>
          <c:idx val="2"/>
          <c:order val="2"/>
          <c:tx>
            <c:strRef>
              <c:f>ProteinVas!$G$99</c:f>
              <c:strCache>
                <c:ptCount val="1"/>
                <c:pt idx="0">
                  <c:v>Cleaved Open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ProteinVas!$H$99</c:f>
              <c:numCache>
                <c:formatCode>General</c:formatCode>
                <c:ptCount val="1"/>
                <c:pt idx="0">
                  <c:v>0.12525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7A-4132-97EB-FDCBCBE8FE6D}"/>
            </c:ext>
          </c:extLst>
        </c:ser>
        <c:ser>
          <c:idx val="3"/>
          <c:order val="3"/>
          <c:tx>
            <c:strRef>
              <c:f>ProteinVas!$G$100</c:f>
              <c:strCache>
                <c:ptCount val="1"/>
                <c:pt idx="0">
                  <c:v>Cleaved Intermediate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ProteinVas!$H$100</c:f>
              <c:numCache>
                <c:formatCode>General</c:formatCode>
                <c:ptCount val="1"/>
                <c:pt idx="0">
                  <c:v>0.10174999999999999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7A-4132-97EB-FDCBCBE8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321509455"/>
        <c:axId val="321500719"/>
      </c:barChart>
      <c:catAx>
        <c:axId val="3215094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1500719"/>
        <c:crosses val="autoZero"/>
        <c:auto val="1"/>
        <c:lblAlgn val="ctr"/>
        <c:lblOffset val="100"/>
        <c:noMultiLvlLbl val="0"/>
      </c:catAx>
      <c:valAx>
        <c:axId val="32150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509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1461286089238832E-2"/>
          <c:y val="0.84958138798087934"/>
          <c:w val="0.87859878326253871"/>
          <c:h val="0.12754405005790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39:59.519" idx="1">
    <p:pos x="6746" y="156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0:26.703" idx="2">
    <p:pos x="4546" y="184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0:35.381" idx="3">
    <p:pos x="1994" y="2066"/>
    <p:text>Dips are only in wild proteins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51:45.017" idx="14">
    <p:pos x="1994" y="2162"/>
    <p:text>Reason for this is unknown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  <p:cm authorId="1" dt="2021-07-25T19:40:48.484" idx="4">
    <p:pos x="5098" y="1578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1:06.137" idx="5">
    <p:pos x="1130" y="2042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1:16.079" idx="6">
    <p:pos x="5066" y="2106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1:30.384" idx="7">
    <p:pos x="981" y="39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1:45.887" idx="8">
    <p:pos x="1002" y="1634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2:04.467" idx="9">
    <p:pos x="1002" y="2546"/>
    <p:text>Hint that complexity from RBD through the HR1 domains appears to be related to how effective the protein is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50:09.509" idx="13">
    <p:pos x="10" y="10"/>
    <p:text>Talk about mutations which could be the reason for increased knottedness around the peak segment areas</p:text>
    <p:extLst>
      <p:ext uri="{C676402C-5697-4E1C-873F-D02D1690AC5C}">
        <p15:threadingInfo xmlns:p15="http://schemas.microsoft.com/office/powerpoint/2012/main" timeZoneBias="240"/>
      </p:ext>
    </p:extLst>
  </p:cm>
  <p:cm authorId="1" dt="2021-07-25T20:04:38.083" idx="15">
    <p:pos x="1648" y="3464"/>
    <p:text>Functional changes resulting from these particular mutations are unknown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3:36.769" idx="11">
    <p:pos x="3666" y="2970"/>
    <p:text>Show the peak from 696:1047 to 14:1097 in the matrix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6:43.815" idx="12">
    <p:pos x="2322" y="2298"/>
    <p:text>Show the dips from 64:319 to 64:1146 and 469:519 to 469:1146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34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4161A7FC-FE58-4252-BCB4-D9521522B6F1}"/>
              </a:ext>
            </a:extLst>
          </p:cNvPr>
          <p:cNvSpPr txBox="1">
            <a:spLocks/>
          </p:cNvSpPr>
          <p:nvPr/>
        </p:nvSpPr>
        <p:spPr>
          <a:xfrm>
            <a:off x="2365720" y="1454685"/>
            <a:ext cx="4597966" cy="365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4000"/>
              </a:lnSpc>
            </a:pPr>
            <a:r>
              <a:rPr lang="en-US" sz="4000" b="1"/>
              <a:t>Characterizing SARS-Cov-2</a:t>
            </a:r>
            <a:br>
              <a:rPr lang="en-US" sz="4000" b="1"/>
            </a:br>
            <a:r>
              <a:rPr lang="en-US" sz="4000" b="1"/>
              <a:t>Spike Protein Structure using second Vassiliev Measure</a:t>
            </a:r>
            <a:endParaRPr lang="en-US" sz="4000" b="1" dirty="0"/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74AC5FB6-2EF8-40C9-89E5-50F3554EE84A}"/>
              </a:ext>
            </a:extLst>
          </p:cNvPr>
          <p:cNvSpPr txBox="1">
            <a:spLocks/>
          </p:cNvSpPr>
          <p:nvPr/>
        </p:nvSpPr>
        <p:spPr>
          <a:xfrm>
            <a:off x="7466980" y="1454684"/>
            <a:ext cx="3987744" cy="321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Jason Middlebrook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Computing,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East Tennessee State University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Mentor, Professor Eleni Panagiotou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Mathematics and SimCenter, UTC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3609D7AC-3B1C-45B1-A777-8C4A7909C6EB}"/>
              </a:ext>
            </a:extLst>
          </p:cNvPr>
          <p:cNvSpPr txBox="1">
            <a:spLocks/>
          </p:cNvSpPr>
          <p:nvPr/>
        </p:nvSpPr>
        <p:spPr>
          <a:xfrm>
            <a:off x="7466980" y="4690006"/>
            <a:ext cx="1743281" cy="383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200" cap="none" dirty="0">
                <a:solidFill>
                  <a:schemeClr val="tx1"/>
                </a:solidFill>
              </a:rPr>
              <a:t>07/29/2021</a:t>
            </a:r>
          </a:p>
        </p:txBody>
      </p:sp>
    </p:spTree>
    <p:extLst>
      <p:ext uri="{BB962C8B-B14F-4D97-AF65-F5344CB8AC3E}">
        <p14:creationId xmlns:p14="http://schemas.microsoft.com/office/powerpoint/2010/main" val="1758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25890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To calculate V2 for open knots (proteins), we must use 2-d projections of the protein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onto random planes</a:t>
            </a:r>
          </a:p>
          <a:p>
            <a:r>
              <a:rPr lang="en-US" sz="2800" dirty="0"/>
              <a:t>For each projection we can calculate the alternating signed crossings</a:t>
            </a:r>
          </a:p>
          <a:p>
            <a:r>
              <a:rPr lang="en-US" sz="2800" dirty="0"/>
              <a:t>V2 is equal to the average of this over all projection directions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335347" y="2097087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335347" y="2097087"/>
            <a:ext cx="3760838" cy="34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42"/>
    </mc:Choice>
    <mc:Fallback xmlns="">
      <p:transition spd="slow" advTm="5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59975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00F9-3F03-4284-AA9A-95871AEE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Total V2 for s Proteins – variants have low V2 compared to wild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5068B5-53E4-4121-8B87-EE3F71037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02163"/>
              </p:ext>
            </p:extLst>
          </p:nvPr>
        </p:nvGraphicFramePr>
        <p:xfrm>
          <a:off x="1141413" y="2006600"/>
          <a:ext cx="99060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185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59" y="254143"/>
            <a:ext cx="9972703" cy="1478570"/>
          </a:xfrm>
        </p:spPr>
        <p:txBody>
          <a:bodyPr/>
          <a:lstStyle/>
          <a:p>
            <a:pPr algn="ctr"/>
            <a:r>
              <a:rPr lang="en-US" dirty="0"/>
              <a:t>V2 along </a:t>
            </a:r>
            <a:r>
              <a:rPr lang="en-US" b="1" dirty="0"/>
              <a:t>Wild</a:t>
            </a:r>
            <a:r>
              <a:rPr lang="en-US" dirty="0"/>
              <a:t> SARS-CoV-2 s Proteins: 400/600 scan-lengths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BF02D1-7C2A-4802-9359-78981EE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7" r="8219"/>
          <a:stretch/>
        </p:blipFill>
        <p:spPr>
          <a:xfrm>
            <a:off x="0" y="1732714"/>
            <a:ext cx="6126377" cy="419031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16CE36-2EFF-4565-B087-2044C8DB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" r="7998"/>
          <a:stretch/>
        </p:blipFill>
        <p:spPr>
          <a:xfrm>
            <a:off x="6062444" y="1732714"/>
            <a:ext cx="6126377" cy="41903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108E5-58FC-42EA-B22C-1A5CB7DE38C0}"/>
              </a:ext>
            </a:extLst>
          </p:cNvPr>
          <p:cNvCxnSpPr>
            <a:cxnSpLocks/>
          </p:cNvCxnSpPr>
          <p:nvPr/>
        </p:nvCxnSpPr>
        <p:spPr>
          <a:xfrm flipH="1">
            <a:off x="3635086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31E1BD-CFBB-40DF-A7A3-5F85B765C647}"/>
              </a:ext>
            </a:extLst>
          </p:cNvPr>
          <p:cNvCxnSpPr>
            <a:cxnSpLocks/>
          </p:cNvCxnSpPr>
          <p:nvPr/>
        </p:nvCxnSpPr>
        <p:spPr>
          <a:xfrm flipH="1">
            <a:off x="7568588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E6A3D4-7C5C-490F-B744-CCD5934A5DB7}"/>
              </a:ext>
            </a:extLst>
          </p:cNvPr>
          <p:cNvCxnSpPr>
            <a:cxnSpLocks/>
          </p:cNvCxnSpPr>
          <p:nvPr/>
        </p:nvCxnSpPr>
        <p:spPr>
          <a:xfrm flipH="1">
            <a:off x="1256855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DF4C50F-8826-4049-A4D7-21AE5ACB41D6}"/>
              </a:ext>
            </a:extLst>
          </p:cNvPr>
          <p:cNvSpPr txBox="1">
            <a:spLocks/>
          </p:cNvSpPr>
          <p:nvPr/>
        </p:nvSpPr>
        <p:spPr>
          <a:xfrm>
            <a:off x="822470" y="2973161"/>
            <a:ext cx="3111500" cy="1444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These dips aren’t affected by conformation, but the peak 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D314-38F3-4B7A-A7D8-9729014E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41" y="671524"/>
            <a:ext cx="9407317" cy="1478570"/>
          </a:xfrm>
        </p:spPr>
        <p:txBody>
          <a:bodyPr/>
          <a:lstStyle/>
          <a:p>
            <a:pPr algn="ctr"/>
            <a:r>
              <a:rPr lang="en-US" dirty="0"/>
              <a:t>Comparing V2 of entire protein for Closed and Open Conformations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F50A96-048C-4105-8D3F-78F140A1988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275270"/>
              </p:ext>
            </p:extLst>
          </p:nvPr>
        </p:nvGraphicFramePr>
        <p:xfrm>
          <a:off x="1762537" y="2150094"/>
          <a:ext cx="8322365" cy="4598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299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 err="1"/>
              <a:t>INtroduction</a:t>
            </a:r>
            <a:endParaRPr lang="en-US" sz="48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028" y="497060"/>
            <a:ext cx="6730999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RBD-Down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32" r="5702"/>
          <a:stretch/>
        </p:blipFill>
        <p:spPr>
          <a:xfrm>
            <a:off x="0" y="1891439"/>
            <a:ext cx="6406591" cy="427266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0" r="8357"/>
          <a:stretch/>
        </p:blipFill>
        <p:spPr>
          <a:xfrm>
            <a:off x="6309026" y="1891439"/>
            <a:ext cx="5882973" cy="4272661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15510C-041D-4680-AC1C-10F6D5005CA0}"/>
              </a:ext>
            </a:extLst>
          </p:cNvPr>
          <p:cNvSpPr txBox="1">
            <a:spLocks/>
          </p:cNvSpPr>
          <p:nvPr/>
        </p:nvSpPr>
        <p:spPr>
          <a:xfrm>
            <a:off x="6694655" y="2686815"/>
            <a:ext cx="3218685" cy="1819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peak at about 370-970 has increasing intensity: wild type, SA, UK, D614G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C6A7BEA-40C4-48C2-8298-EAA3BF5AB8BA}"/>
              </a:ext>
            </a:extLst>
          </p:cNvPr>
          <p:cNvSpPr txBox="1">
            <a:spLocks/>
          </p:cNvSpPr>
          <p:nvPr/>
        </p:nvSpPr>
        <p:spPr>
          <a:xfrm>
            <a:off x="928856" y="2509014"/>
            <a:ext cx="3592344" cy="1720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wild type and variants have some topological differences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Dips starting at 69 and 419 are only in wild S proteins</a:t>
            </a:r>
          </a:p>
        </p:txBody>
      </p:sp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189" y="514603"/>
            <a:ext cx="6043621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RBD-Up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011" r="7011"/>
          <a:stretch/>
        </p:blipFill>
        <p:spPr>
          <a:xfrm>
            <a:off x="-1580" y="1847932"/>
            <a:ext cx="6184900" cy="431616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3" r="7993"/>
          <a:stretch/>
        </p:blipFill>
        <p:spPr>
          <a:xfrm>
            <a:off x="6183320" y="1847932"/>
            <a:ext cx="6043621" cy="431617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CCF759-2BA8-4D72-A5DA-CAAB91E0BE90}"/>
              </a:ext>
            </a:extLst>
          </p:cNvPr>
          <p:cNvSpPr txBox="1">
            <a:spLocks/>
          </p:cNvSpPr>
          <p:nvPr/>
        </p:nvSpPr>
        <p:spPr>
          <a:xfrm>
            <a:off x="922788" y="3429000"/>
            <a:ext cx="3331711" cy="15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 has increasing intensity: Wild, SARS-</a:t>
            </a:r>
            <a:r>
              <a:rPr lang="en-US" sz="2000" dirty="0" err="1">
                <a:solidFill>
                  <a:schemeClr val="bg1"/>
                </a:solidFill>
              </a:rPr>
              <a:t>CoV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Hexapro</a:t>
            </a:r>
            <a:r>
              <a:rPr lang="en-US" sz="2000" dirty="0">
                <a:solidFill>
                  <a:schemeClr val="bg1"/>
                </a:solidFill>
              </a:rPr>
              <a:t>, SA, 3-mutant, UK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8FAF6C-B06A-4494-8B18-646A82C7A0AF}"/>
              </a:ext>
            </a:extLst>
          </p:cNvPr>
          <p:cNvSpPr txBox="1">
            <a:spLocks/>
          </p:cNvSpPr>
          <p:nvPr/>
        </p:nvSpPr>
        <p:spPr>
          <a:xfrm>
            <a:off x="1943855" y="2567695"/>
            <a:ext cx="1802645" cy="96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has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E62A4B6-3E81-4D14-A839-3E054BFEE7F4}"/>
              </a:ext>
            </a:extLst>
          </p:cNvPr>
          <p:cNvSpPr txBox="1">
            <a:spLocks/>
          </p:cNvSpPr>
          <p:nvPr/>
        </p:nvSpPr>
        <p:spPr>
          <a:xfrm>
            <a:off x="6799168" y="3530599"/>
            <a:ext cx="2979832" cy="1104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These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open</a:t>
            </a:r>
            <a:r>
              <a:rPr lang="en-US" sz="2000" dirty="0">
                <a:solidFill>
                  <a:schemeClr val="bg1"/>
                </a:solidFill>
              </a:rPr>
              <a:t> conformation proteins have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higher V2 </a:t>
            </a:r>
            <a:r>
              <a:rPr lang="en-US" sz="2000" dirty="0">
                <a:solidFill>
                  <a:schemeClr val="bg1"/>
                </a:solidFill>
              </a:rPr>
              <a:t>values at the peak</a:t>
            </a:r>
          </a:p>
        </p:txBody>
      </p:sp>
    </p:spTree>
    <p:extLst>
      <p:ext uri="{BB962C8B-B14F-4D97-AF65-F5344CB8AC3E}">
        <p14:creationId xmlns:p14="http://schemas.microsoft.com/office/powerpoint/2010/main" val="76126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13BB-71BC-4A11-890F-FC80C955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41248"/>
            <a:ext cx="9602787" cy="1764791"/>
          </a:xfrm>
        </p:spPr>
        <p:txBody>
          <a:bodyPr>
            <a:normAutofit/>
          </a:bodyPr>
          <a:lstStyle/>
          <a:p>
            <a:r>
              <a:rPr lang="en-US" sz="4000" cap="none" dirty="0"/>
              <a:t>RBD-Up appears to increase V2 at the peak, indicating a tighter or more complex knot at peak segments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035382-02D7-48DA-9D87-758C7444CC94}"/>
              </a:ext>
            </a:extLst>
          </p:cNvPr>
          <p:cNvSpPr txBox="1">
            <a:spLocks/>
          </p:cNvSpPr>
          <p:nvPr/>
        </p:nvSpPr>
        <p:spPr>
          <a:xfrm>
            <a:off x="1141413" y="260603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Variants also have increased V2 at peak compared to wild S proteins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5EC20-5D3A-7641-B2A8-DE6089A89E32}"/>
              </a:ext>
            </a:extLst>
          </p:cNvPr>
          <p:cNvSpPr txBox="1">
            <a:spLocks/>
          </p:cNvSpPr>
          <p:nvPr/>
        </p:nvSpPr>
        <p:spPr>
          <a:xfrm>
            <a:off x="1141413" y="4168284"/>
            <a:ext cx="9905998" cy="168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We therefore suggest that increased complexity of S2 segment provides a benefit to protein fusion</a:t>
            </a:r>
          </a:p>
        </p:txBody>
      </p:sp>
    </p:spTree>
    <p:extLst>
      <p:ext uri="{BB962C8B-B14F-4D97-AF65-F5344CB8AC3E}">
        <p14:creationId xmlns:p14="http://schemas.microsoft.com/office/powerpoint/2010/main" val="329520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33F8-FCB4-45B9-AABA-BCA042A2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266"/>
            <a:ext cx="9905998" cy="1478570"/>
          </a:xfrm>
        </p:spPr>
        <p:txBody>
          <a:bodyPr/>
          <a:lstStyle/>
          <a:p>
            <a:r>
              <a:rPr lang="en-US" dirty="0"/>
              <a:t>Mutations of Interest at Peak segments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54C3B7-7826-4B5E-ADE7-78C561D23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811" y="1689650"/>
            <a:ext cx="4878389" cy="5020283"/>
          </a:xfrm>
        </p:spPr>
        <p:txBody>
          <a:bodyPr>
            <a:normAutofit/>
          </a:bodyPr>
          <a:lstStyle/>
          <a:p>
            <a:r>
              <a:rPr lang="en-US" dirty="0"/>
              <a:t>Concentrated 780-980 segment also has peak for UK and SA variants</a:t>
            </a:r>
          </a:p>
          <a:p>
            <a:r>
              <a:rPr lang="en-US" dirty="0"/>
              <a:t>Variants’ </a:t>
            </a:r>
            <a:r>
              <a:rPr lang="en-US" dirty="0">
                <a:solidFill>
                  <a:schemeClr val="accent3"/>
                </a:solidFill>
              </a:rPr>
              <a:t>mutations</a:t>
            </a:r>
            <a:r>
              <a:rPr lang="en-US" dirty="0"/>
              <a:t> might explain higher V2 at peak segments</a:t>
            </a:r>
          </a:p>
          <a:p>
            <a:r>
              <a:rPr lang="en-US" dirty="0"/>
              <a:t>T716I mutation found in the UK variant is here, and the S982A and D1118H mutations are at domains HR1 and CD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2FF6DF-2D3C-4366-AAA0-973FA4687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281" t="3910" r="8376"/>
          <a:stretch/>
        </p:blipFill>
        <p:spPr>
          <a:xfrm>
            <a:off x="5585039" y="1829836"/>
            <a:ext cx="6314861" cy="416829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C94BF02-64D7-4DB2-8128-93E8D8DE8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" t="50818" r="12837" b="44355"/>
          <a:stretch/>
        </p:blipFill>
        <p:spPr>
          <a:xfrm>
            <a:off x="5899149" y="5708649"/>
            <a:ext cx="6000751" cy="171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61E6B1-234E-4E66-B637-F1B68E243EA1}"/>
              </a:ext>
            </a:extLst>
          </p:cNvPr>
          <p:cNvSpPr txBox="1"/>
          <p:nvPr/>
        </p:nvSpPr>
        <p:spPr>
          <a:xfrm>
            <a:off x="11096623" y="5707904"/>
            <a:ext cx="292834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BA63D-E646-4CFD-92E4-B4AD15D07BFD}"/>
              </a:ext>
            </a:extLst>
          </p:cNvPr>
          <p:cNvSpPr txBox="1"/>
          <p:nvPr/>
        </p:nvSpPr>
        <p:spPr>
          <a:xfrm>
            <a:off x="11036298" y="5685802"/>
            <a:ext cx="37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86AAF-2E62-4F0B-9EF7-1CB7D91617A1}"/>
              </a:ext>
            </a:extLst>
          </p:cNvPr>
          <p:cNvSpPr txBox="1"/>
          <p:nvPr/>
        </p:nvSpPr>
        <p:spPr>
          <a:xfrm>
            <a:off x="11456012" y="5707903"/>
            <a:ext cx="292834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A08CE-7AE2-4F4E-9FE4-1C0A4808132F}"/>
              </a:ext>
            </a:extLst>
          </p:cNvPr>
          <p:cNvSpPr txBox="1"/>
          <p:nvPr/>
        </p:nvSpPr>
        <p:spPr>
          <a:xfrm>
            <a:off x="11387323" y="5685802"/>
            <a:ext cx="430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56997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983" t="5423" r="11634"/>
          <a:stretch/>
        </p:blipFill>
        <p:spPr>
          <a:xfrm>
            <a:off x="438439" y="375883"/>
            <a:ext cx="7274338" cy="61881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15" y="765040"/>
            <a:ext cx="3862546" cy="3780971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V2 Fingerprint Matrix Of The Uncleaved Closed S Protein (PDB: 6zge)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BC2C4-2E86-47E5-9462-44A745BC4374}"/>
              </a:ext>
            </a:extLst>
          </p:cNvPr>
          <p:cNvSpPr txBox="1"/>
          <p:nvPr/>
        </p:nvSpPr>
        <p:spPr>
          <a:xfrm>
            <a:off x="8021603" y="4071846"/>
            <a:ext cx="3601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X- and Y-Axes are approximate starting and ending amino acids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8855E34-5367-4863-B462-FC7B5C389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b="37963"/>
          <a:stretch/>
        </p:blipFill>
        <p:spPr>
          <a:xfrm>
            <a:off x="1273721" y="6171093"/>
            <a:ext cx="6108785" cy="392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2E88CB4-AD11-4C16-946C-95AA9E5C2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r="9058" b="38944"/>
          <a:stretch/>
        </p:blipFill>
        <p:spPr>
          <a:xfrm rot="16200000">
            <a:off x="-2063636" y="3148932"/>
            <a:ext cx="5510179" cy="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1FF9C77-1593-47EA-AF55-422F1375F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86533" r="89144" b="9244"/>
          <a:stretch/>
        </p:blipFill>
        <p:spPr>
          <a:xfrm rot="16384397">
            <a:off x="752535" y="437029"/>
            <a:ext cx="259520" cy="27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B687C-0EDA-4210-B42F-C1F6BB8EAF97}"/>
              </a:ext>
            </a:extLst>
          </p:cNvPr>
          <p:cNvSpPr txBox="1"/>
          <p:nvPr/>
        </p:nvSpPr>
        <p:spPr>
          <a:xfrm>
            <a:off x="5898169" y="621859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09298-4618-4E02-9101-2827954839E1}"/>
              </a:ext>
            </a:extLst>
          </p:cNvPr>
          <p:cNvSpPr txBox="1"/>
          <p:nvPr/>
        </p:nvSpPr>
        <p:spPr>
          <a:xfrm>
            <a:off x="5837843" y="619649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3650C-8E0C-4292-85A5-2B6F1B9646A7}"/>
              </a:ext>
            </a:extLst>
          </p:cNvPr>
          <p:cNvSpPr txBox="1"/>
          <p:nvPr/>
        </p:nvSpPr>
        <p:spPr>
          <a:xfrm>
            <a:off x="6224732" y="6218594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AC74F-CD25-4D40-B5E9-33BEE1F47EF5}"/>
              </a:ext>
            </a:extLst>
          </p:cNvPr>
          <p:cNvSpPr txBox="1"/>
          <p:nvPr/>
        </p:nvSpPr>
        <p:spPr>
          <a:xfrm>
            <a:off x="6156044" y="6196493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F0E23-B30A-4516-BA97-60A1822172A5}"/>
              </a:ext>
            </a:extLst>
          </p:cNvPr>
          <p:cNvSpPr txBox="1"/>
          <p:nvPr/>
        </p:nvSpPr>
        <p:spPr>
          <a:xfrm rot="16200000">
            <a:off x="486221" y="125035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872BB-6BDC-4A2A-877D-335C070568B7}"/>
              </a:ext>
            </a:extLst>
          </p:cNvPr>
          <p:cNvSpPr txBox="1"/>
          <p:nvPr/>
        </p:nvSpPr>
        <p:spPr>
          <a:xfrm rot="16200000">
            <a:off x="425895" y="122825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80248-6D96-4DD5-87F1-4BD3BCC013C9}"/>
              </a:ext>
            </a:extLst>
          </p:cNvPr>
          <p:cNvSpPr txBox="1"/>
          <p:nvPr/>
        </p:nvSpPr>
        <p:spPr>
          <a:xfrm rot="16200000">
            <a:off x="478007" y="916410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15982-6588-4B72-B3DD-0A7BFEB5F07B}"/>
              </a:ext>
            </a:extLst>
          </p:cNvPr>
          <p:cNvSpPr txBox="1"/>
          <p:nvPr/>
        </p:nvSpPr>
        <p:spPr>
          <a:xfrm rot="16200000">
            <a:off x="399074" y="894309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497" y="650941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1" y="1982786"/>
            <a:ext cx="9512300" cy="4111558"/>
          </a:xfrm>
        </p:spPr>
        <p:txBody>
          <a:bodyPr>
            <a:normAutofit/>
          </a:bodyPr>
          <a:lstStyle/>
          <a:p>
            <a:r>
              <a:rPr lang="en-US" sz="2800" dirty="0"/>
              <a:t>Create V2 fingerprints for other proteins and with more thorough scanning to aid in comparisons</a:t>
            </a:r>
          </a:p>
          <a:p>
            <a:r>
              <a:rPr lang="en-US" sz="2800" dirty="0"/>
              <a:t>More comparison of RBD conformation with changes in V2</a:t>
            </a:r>
          </a:p>
          <a:p>
            <a:r>
              <a:rPr lang="en-US" sz="2800" dirty="0"/>
              <a:t>More comparison of mutations with changes in V2 (new proteins)</a:t>
            </a:r>
          </a:p>
          <a:p>
            <a:r>
              <a:rPr lang="en-US" sz="2800" dirty="0"/>
              <a:t>Investigate if there is a benefit to more tightness/complexity at the sections ending at amino acid 1000</a:t>
            </a:r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67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66592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87175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11327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8846"/>
          <a:stretch/>
        </p:blipFill>
        <p:spPr>
          <a:xfrm>
            <a:off x="0" y="0"/>
            <a:ext cx="5221356" cy="625137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56"/>
            <a:ext cx="5221356" cy="130515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299" y="4821412"/>
            <a:ext cx="4290895" cy="1658732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MiddlebrookJF@gmail.com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F7B-4739-4C48-966F-DC0C82710984}"/>
              </a:ext>
            </a:extLst>
          </p:cNvPr>
          <p:cNvSpPr txBox="1"/>
          <p:nvPr/>
        </p:nvSpPr>
        <p:spPr>
          <a:xfrm>
            <a:off x="5221356" y="75974"/>
            <a:ext cx="6970644" cy="6488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3600" b="1" dirty="0"/>
              <a:t>References:</a:t>
            </a:r>
            <a:endParaRPr lang="en-US" sz="900" b="1" dirty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Wrobel, A.G., Benton, D.J., Xu, P. </a:t>
            </a:r>
            <a:r>
              <a:rPr lang="en-US" sz="2400" i="1" dirty="0"/>
              <a:t>et al.</a:t>
            </a:r>
            <a:r>
              <a:rPr lang="en-US" sz="2400" dirty="0"/>
              <a:t> SARS-CoV-2 and bat RaTG13 spike glycoprotein structures inform on virus evolution and furin-cleavage effects. </a:t>
            </a:r>
            <a:r>
              <a:rPr lang="en-US" sz="2400" i="1" dirty="0"/>
              <a:t>Nat Struct Mol Biol</a:t>
            </a:r>
            <a:r>
              <a:rPr lang="en-US" sz="2400" dirty="0"/>
              <a:t> 27</a:t>
            </a:r>
            <a:r>
              <a:rPr lang="en-US" sz="2400" b="1" dirty="0"/>
              <a:t>, </a:t>
            </a:r>
            <a:r>
              <a:rPr lang="en-US" sz="24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Adams, C.C. </a:t>
            </a:r>
            <a:r>
              <a:rPr lang="en-US" sz="2400" i="1" dirty="0"/>
              <a:t>The Knot Book: An Elementary Introduction to the Mathematical Theory of Knots.</a:t>
            </a:r>
            <a:r>
              <a:rPr lang="en-US" sz="2400" dirty="0"/>
              <a:t> (2004) 152.</a:t>
            </a:r>
            <a:endParaRPr lang="en-US" sz="24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/>
              <a:t>Hu, B., Guo, H., Zhou, P. </a:t>
            </a:r>
            <a:r>
              <a:rPr lang="en-US" sz="2400" i="1" dirty="0"/>
              <a:t>et al.</a:t>
            </a:r>
            <a:r>
              <a:rPr lang="en-US" sz="2400" dirty="0"/>
              <a:t> Characteristics of SARS-CoV-2 and COVID-19. </a:t>
            </a:r>
            <a:r>
              <a:rPr lang="en-US" sz="2400" i="1" dirty="0"/>
              <a:t>Nat Rev Microbiol</a:t>
            </a:r>
            <a:r>
              <a:rPr lang="en-US" sz="2400" dirty="0"/>
              <a:t> 19</a:t>
            </a:r>
            <a:r>
              <a:rPr lang="en-US" sz="2400" b="1" dirty="0"/>
              <a:t>, </a:t>
            </a:r>
            <a:r>
              <a:rPr lang="en-US" sz="2400" dirty="0"/>
              <a:t>(2021) 141–154 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000" dirty="0">
                <a:effectLst/>
                <a:latin typeface="Arial" panose="020B0604020202020204" pitchFamily="34" charset="0"/>
              </a:rPr>
              <a:t>S.M. </a:t>
            </a:r>
            <a:r>
              <a:rPr lang="en-US" sz="2000" dirty="0" err="1">
                <a:effectLst/>
                <a:latin typeface="Arial" panose="020B0604020202020204" pitchFamily="34" charset="0"/>
              </a:rPr>
              <a:t>Gobeil</a:t>
            </a:r>
            <a:r>
              <a:rPr lang="en-US" sz="2000" dirty="0">
                <a:effectLst/>
                <a:latin typeface="Arial" panose="020B0604020202020204" pitchFamily="34" charset="0"/>
              </a:rPr>
              <a:t>, K. </a:t>
            </a:r>
            <a:r>
              <a:rPr lang="en-US" sz="2000" dirty="0" err="1">
                <a:effectLst/>
                <a:latin typeface="Arial" panose="020B0604020202020204" pitchFamily="34" charset="0"/>
              </a:rPr>
              <a:t>Janowska</a:t>
            </a:r>
            <a:r>
              <a:rPr lang="en-US" sz="2000" dirty="0">
                <a:effectLst/>
                <a:latin typeface="Arial" panose="020B0604020202020204" pitchFamily="34" charset="0"/>
              </a:rPr>
              <a:t>, and S. and McDowell. Effect of natural mutations of sars-cov-2 on spike structure, conformation and antigenicity. </a:t>
            </a:r>
            <a:r>
              <a:rPr lang="en-US" sz="2000" i="1" dirty="0">
                <a:effectLst/>
                <a:latin typeface="Arial" panose="020B0604020202020204" pitchFamily="34" charset="0"/>
              </a:rPr>
              <a:t>Science</a:t>
            </a:r>
            <a:r>
              <a:rPr lang="en-US" sz="2000" dirty="0">
                <a:effectLst/>
                <a:latin typeface="Arial" panose="020B0604020202020204" pitchFamily="34" charset="0"/>
              </a:rPr>
              <a:t>, (2021) 1-10.</a:t>
            </a:r>
            <a:endParaRPr lang="en-US" sz="2000" dirty="0"/>
          </a:p>
        </p:txBody>
      </p:sp>
      <p:pic>
        <p:nvPicPr>
          <p:cNvPr id="6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6C539B9A-4391-419F-B886-EFFCF8CB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55"/>
          <a:stretch/>
        </p:blipFill>
        <p:spPr>
          <a:xfrm rot="10800000">
            <a:off x="0" y="6251376"/>
            <a:ext cx="5221356" cy="606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570383"/>
            <a:ext cx="9775202" cy="992832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 – 3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314" y="4437776"/>
            <a:ext cx="4742354" cy="20311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600" dirty="0">
                <a:solidFill>
                  <a:schemeClr val="accent3"/>
                </a:solidFill>
              </a:rPr>
              <a:t>Tertiary structure </a:t>
            </a:r>
            <a:r>
              <a:rPr lang="en-US" sz="2600" dirty="0"/>
              <a:t>is the 3-d conformation of the entire chain of amino acids that makes up the protein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79C68-DA9B-4076-9BE2-34B7DA8A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219" y="1422009"/>
            <a:ext cx="2875322" cy="2006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43318-18F3-42F0-9E7F-3A9FF4F83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63"/>
          <a:stretch/>
        </p:blipFill>
        <p:spPr>
          <a:xfrm>
            <a:off x="7570400" y="1422009"/>
            <a:ext cx="240527" cy="200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79150-4A8B-4AB8-9A4C-0515207577C2}"/>
              </a:ext>
            </a:extLst>
          </p:cNvPr>
          <p:cNvSpPr txBox="1"/>
          <p:nvPr/>
        </p:nvSpPr>
        <p:spPr>
          <a:xfrm>
            <a:off x="3410124" y="1515237"/>
            <a:ext cx="384473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r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600" dirty="0"/>
              <a:t>Primary structure is a protein’s amino acid sequence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FD07A-1C93-453C-8592-0B13546051FB}"/>
              </a:ext>
            </a:extLst>
          </p:cNvPr>
          <p:cNvSpPr txBox="1"/>
          <p:nvPr/>
        </p:nvSpPr>
        <p:spPr>
          <a:xfrm>
            <a:off x="2386785" y="2920304"/>
            <a:ext cx="449014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Secondary structure refers to the set of 3-d shapes the protein is made up of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DBFB1-15A8-4113-AC9F-C19F4DE09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20" y="1788121"/>
            <a:ext cx="1362265" cy="3705742"/>
          </a:xfrm>
          <a:prstGeom prst="rect">
            <a:avLst/>
          </a:prstGeom>
        </p:spPr>
      </p:pic>
      <p:pic>
        <p:nvPicPr>
          <p:cNvPr id="16" name="Picture 15" descr="Tertiary structure of SARS-CoV-2 spike protein">
            <a:extLst>
              <a:ext uri="{FF2B5EF4-FFF2-40B4-BE49-F238E27FC236}">
                <a16:creationId xmlns:a16="http://schemas.microsoft.com/office/drawing/2014/main" id="{941ACD7A-FBD6-4601-967C-D13088931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20" t="3238" r="7341" b="6189"/>
          <a:stretch/>
        </p:blipFill>
        <p:spPr>
          <a:xfrm>
            <a:off x="8239198" y="3849624"/>
            <a:ext cx="2193254" cy="261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The Spike protein undergoes major 3-dimensional conformation changes during the viral life cycle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2401"/>
            <a:ext cx="9905998" cy="107820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Sars-cov-2 Spike Protein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2" y="2217692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10227479" y="4939708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22A43-78F2-4A32-AEBF-0FBB26FF0C3E}"/>
              </a:ext>
            </a:extLst>
          </p:cNvPr>
          <p:cNvSpPr txBox="1"/>
          <p:nvPr/>
        </p:nvSpPr>
        <p:spPr>
          <a:xfrm>
            <a:off x="7825420" y="1518182"/>
            <a:ext cx="309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pictured, Central Helix (CH) and Connector Domain (CD)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4417F-85F9-4340-A2DB-0E69D200B5BD}"/>
              </a:ext>
            </a:extLst>
          </p:cNvPr>
          <p:cNvCxnSpPr>
            <a:cxnSpLocks/>
          </p:cNvCxnSpPr>
          <p:nvPr/>
        </p:nvCxnSpPr>
        <p:spPr>
          <a:xfrm flipH="1">
            <a:off x="9341317" y="3331956"/>
            <a:ext cx="134754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59DFF5-4E99-4043-AA64-2D2749E52791}"/>
              </a:ext>
            </a:extLst>
          </p:cNvPr>
          <p:cNvCxnSpPr>
            <a:cxnSpLocks/>
          </p:cNvCxnSpPr>
          <p:nvPr/>
        </p:nvCxnSpPr>
        <p:spPr>
          <a:xfrm>
            <a:off x="9462061" y="3313332"/>
            <a:ext cx="416118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829FD-B846-44DD-8DA0-87193584892B}"/>
              </a:ext>
            </a:extLst>
          </p:cNvPr>
          <p:cNvCxnSpPr>
            <a:cxnSpLocks/>
          </p:cNvCxnSpPr>
          <p:nvPr/>
        </p:nvCxnSpPr>
        <p:spPr>
          <a:xfrm>
            <a:off x="9408694" y="2091031"/>
            <a:ext cx="67377" cy="1240925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8B6BC2-2A89-4784-8F7A-BBFEED7B5BF9}"/>
              </a:ext>
            </a:extLst>
          </p:cNvPr>
          <p:cNvSpPr txBox="1"/>
          <p:nvPr/>
        </p:nvSpPr>
        <p:spPr>
          <a:xfrm>
            <a:off x="2388681" y="5197001"/>
            <a:ext cx="2946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S1 helps ACE2 binding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3E515-90D7-47DE-8A43-9B30CD158FDF}"/>
              </a:ext>
            </a:extLst>
          </p:cNvPr>
          <p:cNvSpPr txBox="1"/>
          <p:nvPr/>
        </p:nvSpPr>
        <p:spPr>
          <a:xfrm>
            <a:off x="6652387" y="5146913"/>
            <a:ext cx="39596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S2 helps fuse viral and human cell membranes</a:t>
            </a:r>
          </a:p>
        </p:txBody>
      </p: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Pre-fusion structural changes of the </a:t>
            </a:r>
            <a:br>
              <a:rPr lang="en-US" dirty="0"/>
            </a:br>
            <a:r>
              <a:rPr lang="en-US" dirty="0"/>
              <a:t>sars-cov-2 spike protein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56"/>
          <a:stretch/>
        </p:blipFill>
        <p:spPr>
          <a:xfrm>
            <a:off x="1260681" y="3209315"/>
            <a:ext cx="9873618" cy="2486875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654BC2D-7D76-4AA4-82A3-2C8ACC67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27"/>
          <a:stretch/>
        </p:blipFill>
        <p:spPr>
          <a:xfrm>
            <a:off x="1260681" y="2444002"/>
            <a:ext cx="9883734" cy="76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9771642" y="5696190"/>
            <a:ext cx="137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[1] </a:t>
            </a:r>
            <a:r>
              <a:rPr lang="en-US" sz="2000" dirty="0"/>
              <a:t>figure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898" y="1657822"/>
            <a:ext cx="6966204" cy="2575850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How to characterize the</a:t>
            </a:r>
            <a:br>
              <a:rPr lang="en-US" sz="4400" cap="none" dirty="0"/>
            </a:br>
            <a:r>
              <a:rPr lang="en-US" sz="4400" cap="none" dirty="0"/>
              <a:t>SARS-CoV-2 spike protein conformational changes?</a:t>
            </a:r>
          </a:p>
        </p:txBody>
      </p:sp>
    </p:spTree>
    <p:extLst>
      <p:ext uri="{BB962C8B-B14F-4D97-AF65-F5344CB8AC3E}">
        <p14:creationId xmlns:p14="http://schemas.microsoft.com/office/powerpoint/2010/main" val="48340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</a:t>
            </a:r>
          </a:p>
          <a:p>
            <a:r>
              <a:rPr lang="en-US" sz="2800" dirty="0"/>
              <a:t>Uses combinations of alternating signed crossings to determine </a:t>
            </a:r>
            <a:r>
              <a:rPr lang="en-US" sz="2800" dirty="0">
                <a:solidFill>
                  <a:schemeClr val="accent3"/>
                </a:solidFill>
              </a:rPr>
              <a:t>complexity of a diagram</a:t>
            </a:r>
            <a:r>
              <a:rPr lang="en-US" sz="2800" dirty="0"/>
              <a:t> (a projection of a 3-dimensional curve)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[3]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115" y="589524"/>
            <a:ext cx="9775202" cy="1273797"/>
          </a:xfrm>
        </p:spPr>
        <p:txBody>
          <a:bodyPr>
            <a:normAutofit/>
          </a:bodyPr>
          <a:lstStyle/>
          <a:p>
            <a:r>
              <a:rPr lang="en-US" sz="4400" dirty="0"/>
              <a:t>Calculating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83" y="1927318"/>
            <a:ext cx="6451535" cy="4616782"/>
          </a:xfrm>
        </p:spPr>
        <p:txBody>
          <a:bodyPr>
            <a:normAutofit/>
          </a:bodyPr>
          <a:lstStyle/>
          <a:p>
            <a:r>
              <a:rPr lang="en-US" sz="2800" dirty="0"/>
              <a:t>We look at sets of crossings to calculate V2, and they must qualify to be added</a:t>
            </a:r>
          </a:p>
          <a:p>
            <a:r>
              <a:rPr lang="en-US" sz="2800" dirty="0"/>
              <a:t>We add up all signs for qualifying sets of crossings and that is V2 for one projection</a:t>
            </a:r>
          </a:p>
          <a:p>
            <a:r>
              <a:rPr lang="en-US" sz="2800" dirty="0"/>
              <a:t>Here, we have 2 qualifying pairs of crossings. Multiply the signs and add:</a:t>
            </a:r>
          </a:p>
          <a:p>
            <a:pPr marL="0" indent="0" algn="ctr">
              <a:buNone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 = 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-1*1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-1*-1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800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AF909F52-4D05-4DAE-BF86-E1EA24B36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0" b="9671"/>
          <a:stretch/>
        </p:blipFill>
        <p:spPr>
          <a:xfrm rot="5400000">
            <a:off x="6954907" y="1872700"/>
            <a:ext cx="5027541" cy="364434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C074AE-8F02-4129-9FF5-66A4DA76CA5A}"/>
              </a:ext>
            </a:extLst>
          </p:cNvPr>
          <p:cNvSpPr txBox="1">
            <a:spLocks/>
          </p:cNvSpPr>
          <p:nvPr/>
        </p:nvSpPr>
        <p:spPr>
          <a:xfrm>
            <a:off x="8504203" y="4566696"/>
            <a:ext cx="563597" cy="5027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–1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B962256-AA49-4620-AB6E-1AA57C2267A5}"/>
              </a:ext>
            </a:extLst>
          </p:cNvPr>
          <p:cNvSpPr txBox="1">
            <a:spLocks/>
          </p:cNvSpPr>
          <p:nvPr/>
        </p:nvSpPr>
        <p:spPr>
          <a:xfrm>
            <a:off x="10420745" y="3124804"/>
            <a:ext cx="556971" cy="517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–1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062615B-6812-4D85-A137-0EAF861C61E4}"/>
              </a:ext>
            </a:extLst>
          </p:cNvPr>
          <p:cNvSpPr txBox="1">
            <a:spLocks/>
          </p:cNvSpPr>
          <p:nvPr/>
        </p:nvSpPr>
        <p:spPr>
          <a:xfrm>
            <a:off x="8835625" y="2069771"/>
            <a:ext cx="556971" cy="517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+1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9535A75-48A6-47D0-8460-43340D354896}"/>
              </a:ext>
            </a:extLst>
          </p:cNvPr>
          <p:cNvSpPr txBox="1">
            <a:spLocks/>
          </p:cNvSpPr>
          <p:nvPr/>
        </p:nvSpPr>
        <p:spPr>
          <a:xfrm>
            <a:off x="10143848" y="3201644"/>
            <a:ext cx="563597" cy="67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6F071-02EF-40CE-815C-CA422BF52AC8}"/>
              </a:ext>
            </a:extLst>
          </p:cNvPr>
          <p:cNvCxnSpPr>
            <a:cxnSpLocks/>
          </p:cNvCxnSpPr>
          <p:nvPr/>
        </p:nvCxnSpPr>
        <p:spPr>
          <a:xfrm flipH="1" flipV="1">
            <a:off x="9359707" y="5738191"/>
            <a:ext cx="234867" cy="15902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79A345-CF0C-48FC-BC45-3B252DCFE1D2}"/>
              </a:ext>
            </a:extLst>
          </p:cNvPr>
          <p:cNvCxnSpPr>
            <a:cxnSpLocks/>
          </p:cNvCxnSpPr>
          <p:nvPr/>
        </p:nvCxnSpPr>
        <p:spPr>
          <a:xfrm flipV="1">
            <a:off x="9667875" y="4073352"/>
            <a:ext cx="334181" cy="241473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F6DFB-3898-4D9B-A727-4683304F73AB}"/>
              </a:ext>
            </a:extLst>
          </p:cNvPr>
          <p:cNvCxnSpPr>
            <a:cxnSpLocks/>
          </p:cNvCxnSpPr>
          <p:nvPr/>
        </p:nvCxnSpPr>
        <p:spPr>
          <a:xfrm flipH="1" flipV="1">
            <a:off x="9594574" y="2172216"/>
            <a:ext cx="208415" cy="29583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CCDD27-48C6-460F-A274-42E1D6751D15}"/>
              </a:ext>
            </a:extLst>
          </p:cNvPr>
          <p:cNvCxnSpPr>
            <a:cxnSpLocks/>
          </p:cNvCxnSpPr>
          <p:nvPr/>
        </p:nvCxnSpPr>
        <p:spPr>
          <a:xfrm flipH="1">
            <a:off x="7848600" y="1809750"/>
            <a:ext cx="114300" cy="28524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967181-D915-48BB-8C28-9935BBA7637D}"/>
              </a:ext>
            </a:extLst>
          </p:cNvPr>
          <p:cNvCxnSpPr>
            <a:cxnSpLocks/>
          </p:cNvCxnSpPr>
          <p:nvPr/>
        </p:nvCxnSpPr>
        <p:spPr>
          <a:xfrm flipV="1">
            <a:off x="8648461" y="2094992"/>
            <a:ext cx="214602" cy="35550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D82916-3C57-4DCA-9068-25EE64232842}"/>
              </a:ext>
            </a:extLst>
          </p:cNvPr>
          <p:cNvCxnSpPr>
            <a:cxnSpLocks/>
          </p:cNvCxnSpPr>
          <p:nvPr/>
        </p:nvCxnSpPr>
        <p:spPr>
          <a:xfrm>
            <a:off x="10425647" y="1783565"/>
            <a:ext cx="175713" cy="31142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3D5230-39C7-4CA2-9684-6DEE54B4E321}"/>
              </a:ext>
            </a:extLst>
          </p:cNvPr>
          <p:cNvCxnSpPr>
            <a:cxnSpLocks/>
          </p:cNvCxnSpPr>
          <p:nvPr/>
        </p:nvCxnSpPr>
        <p:spPr>
          <a:xfrm>
            <a:off x="9067800" y="4245091"/>
            <a:ext cx="73748" cy="144863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1840B3D2-939C-4D7A-A56B-BEB3FEC3318E}"/>
              </a:ext>
            </a:extLst>
          </p:cNvPr>
          <p:cNvSpPr txBox="1">
            <a:spLocks/>
          </p:cNvSpPr>
          <p:nvPr/>
        </p:nvSpPr>
        <p:spPr>
          <a:xfrm>
            <a:off x="10040048" y="2708414"/>
            <a:ext cx="556971" cy="675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292C298E-D630-4F37-9A44-DCDE67DA9EB1}"/>
              </a:ext>
            </a:extLst>
          </p:cNvPr>
          <p:cNvSpPr txBox="1">
            <a:spLocks/>
          </p:cNvSpPr>
          <p:nvPr/>
        </p:nvSpPr>
        <p:spPr>
          <a:xfrm>
            <a:off x="9329845" y="1543386"/>
            <a:ext cx="422380" cy="662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1D6A92F4-C3D2-4BE8-9C2C-34AF1A063031}"/>
              </a:ext>
            </a:extLst>
          </p:cNvPr>
          <p:cNvSpPr txBox="1">
            <a:spLocks/>
          </p:cNvSpPr>
          <p:nvPr/>
        </p:nvSpPr>
        <p:spPr>
          <a:xfrm>
            <a:off x="8927775" y="1251968"/>
            <a:ext cx="608711" cy="675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073A7E2-5B7D-44A3-8123-5DA1918861CD}"/>
              </a:ext>
            </a:extLst>
          </p:cNvPr>
          <p:cNvSpPr txBox="1">
            <a:spLocks/>
          </p:cNvSpPr>
          <p:nvPr/>
        </p:nvSpPr>
        <p:spPr>
          <a:xfrm>
            <a:off x="9706665" y="3347860"/>
            <a:ext cx="563597" cy="67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DD32736-A2D3-46B3-87A3-FBA8C7ABF5DC}"/>
              </a:ext>
            </a:extLst>
          </p:cNvPr>
          <p:cNvSpPr txBox="1">
            <a:spLocks/>
          </p:cNvSpPr>
          <p:nvPr/>
        </p:nvSpPr>
        <p:spPr>
          <a:xfrm>
            <a:off x="9685613" y="2908432"/>
            <a:ext cx="661441" cy="725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5CDDAB9-6310-4872-A9EC-AE9651C0F7F8}"/>
              </a:ext>
            </a:extLst>
          </p:cNvPr>
          <p:cNvSpPr txBox="1">
            <a:spLocks/>
          </p:cNvSpPr>
          <p:nvPr/>
        </p:nvSpPr>
        <p:spPr>
          <a:xfrm>
            <a:off x="9133283" y="4657134"/>
            <a:ext cx="552330" cy="537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059C97D9-DD32-45F6-A6FE-B279890B7706}"/>
              </a:ext>
            </a:extLst>
          </p:cNvPr>
          <p:cNvSpPr txBox="1">
            <a:spLocks/>
          </p:cNvSpPr>
          <p:nvPr/>
        </p:nvSpPr>
        <p:spPr>
          <a:xfrm>
            <a:off x="8781811" y="4389954"/>
            <a:ext cx="744135" cy="77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1104273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1945</TotalTime>
  <Words>960</Words>
  <Application>Microsoft Office PowerPoint</Application>
  <PresentationFormat>Widescreen</PresentationFormat>
  <Paragraphs>111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Tw Cen MT</vt:lpstr>
      <vt:lpstr>Circuit</vt:lpstr>
      <vt:lpstr>PowerPoint Presentation</vt:lpstr>
      <vt:lpstr>INtroduction</vt:lpstr>
      <vt:lpstr>Protein Structures – 3 types</vt:lpstr>
      <vt:lpstr>SARS-CoV-2 spike protein</vt:lpstr>
      <vt:lpstr>Sars-cov-2 Spike Protein Domains</vt:lpstr>
      <vt:lpstr>Pre-fusion structural changes of the  sars-cov-2 spike protein</vt:lpstr>
      <vt:lpstr>How to characterize the SARS-CoV-2 spike protein conformational changes?</vt:lpstr>
      <vt:lpstr>The Second Vassiliev Measure</vt:lpstr>
      <vt:lpstr>Calculating V2</vt:lpstr>
      <vt:lpstr>Vassiliev projections</vt:lpstr>
      <vt:lpstr>Methods</vt:lpstr>
      <vt:lpstr>Total Values Of V2 For Proteins At 100  And 1000 Projections</vt:lpstr>
      <vt:lpstr>Total Values Of V2 For Proteins At 1000  And 2000 Projections</vt:lpstr>
      <vt:lpstr>Code Example</vt:lpstr>
      <vt:lpstr>PowerPoint Presentation</vt:lpstr>
      <vt:lpstr>Results</vt:lpstr>
      <vt:lpstr>Total V2 for s Proteins – variants have low V2 compared to wild</vt:lpstr>
      <vt:lpstr>V2 along Wild SARS-CoV-2 s Proteins: 400/600 scan-lengths</vt:lpstr>
      <vt:lpstr>Comparing V2 of entire protein for Closed and Open Conformations</vt:lpstr>
      <vt:lpstr>V2 along RBD-Down Proteins at 400/600 Scan-lengths</vt:lpstr>
      <vt:lpstr>V2 along RBD-Up Proteins at 400/600 Scan-lengths</vt:lpstr>
      <vt:lpstr>RBD-Up appears to increase V2 at the peak, indicating a tighter or more complex knot at peak segments</vt:lpstr>
      <vt:lpstr>Mutations of Interest at Peak segments</vt:lpstr>
      <vt:lpstr>V2 Fingerprint Matrix Of The Uncleaved Closed S Protein (PDB: 6zge)</vt:lpstr>
      <vt:lpstr>Future Work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576</cp:revision>
  <dcterms:created xsi:type="dcterms:W3CDTF">2021-07-10T19:37:09Z</dcterms:created>
  <dcterms:modified xsi:type="dcterms:W3CDTF">2021-07-26T03:41:10Z</dcterms:modified>
</cp:coreProperties>
</file>